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DB7"/>
    <a:srgbClr val="0610D4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D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49783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FFC000"/>
                </a:solidFill>
              </a:rPr>
              <a:t>Четвёртое заседание клуба </a:t>
            </a:r>
          </a:p>
          <a:p>
            <a:pPr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FFC000"/>
                </a:solidFill>
              </a:rPr>
              <a:t>«Мы и окружающий мир» в 3 классе</a:t>
            </a:r>
          </a:p>
          <a:p>
            <a:pPr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FFC000"/>
                </a:solidFill>
              </a:rPr>
              <a:t>УМК «Перспективная начальная школа».</a:t>
            </a:r>
          </a:p>
          <a:p>
            <a:pPr>
              <a:lnSpc>
                <a:spcPct val="90000"/>
              </a:lnSpc>
              <a:defRPr/>
            </a:pPr>
            <a:endParaRPr lang="ru-RU" sz="3600" b="1" i="1" dirty="0" smtClean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b="1" i="1" dirty="0" smtClean="0">
                <a:solidFill>
                  <a:srgbClr val="FFC000"/>
                </a:solidFill>
              </a:rPr>
              <a:t>                                       </a:t>
            </a:r>
          </a:p>
          <a:p>
            <a:pPr>
              <a:lnSpc>
                <a:spcPct val="90000"/>
              </a:lnSpc>
              <a:defRPr/>
            </a:pPr>
            <a:r>
              <a:rPr lang="ru-RU" b="1" i="1" dirty="0" smtClean="0">
                <a:solidFill>
                  <a:srgbClr val="FFC000"/>
                </a:solidFill>
              </a:rPr>
              <a:t>                                       Чулкова Елена Александровна</a:t>
            </a:r>
          </a:p>
        </p:txBody>
      </p:sp>
      <p:sp>
        <p:nvSpPr>
          <p:cNvPr id="4" name="WordArt 4">
            <a:hlinkClick r:id="" action="ppaction://noaction">
              <a:snd r:embed="rId2" name="wind.wav"/>
            </a:hlinkClick>
          </p:cNvPr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683568" y="980728"/>
            <a:ext cx="7772400" cy="14700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54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"Свойства воздуха"</a:t>
            </a:r>
            <a:endParaRPr lang="ru-RU" sz="5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6EAFF"/>
              </a:solidFill>
              <a:effectLst>
                <a:outerShdw dist="40000" dir="5400000" algn="tl" rotWithShape="0">
                  <a:srgbClr val="000000">
                    <a:alpha val="32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C66"/>
                </a:solidFill>
              </a:rPr>
              <a:t>«Правила поведения при проведении опытов»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80000"/>
              </a:lnSpc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Необходимо бережно относится ко всем приборам. Их можно не только разбить, ими можно и пораниться.</a:t>
            </a:r>
          </a:p>
          <a:p>
            <a:pPr marL="514350" indent="-514350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2.    Во время работы можно не только сидеть, но и стоять.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3.    Опыты проводятся поочередно каждым учеником.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4.   Если опыт проводит один ученик, то остальные молча  наблюдает. Только после этого проводится обмен мнениями по результатам проведенного опыта.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80000"/>
              </a:lnSpc>
              <a:buAutoNum type="arabicPeriod" startAt="5"/>
              <a:defRPr/>
            </a:pPr>
            <a:r>
              <a:rPr lang="ru-RU" dirty="0" smtClean="0">
                <a:solidFill>
                  <a:schemeClr val="bg1"/>
                </a:solidFill>
              </a:rPr>
              <a:t>Переговариваться друг с другом нужно тихо, не мешая остальным.</a:t>
            </a:r>
          </a:p>
          <a:p>
            <a:pPr marL="514350" indent="-514350">
              <a:lnSpc>
                <a:spcPct val="80000"/>
              </a:lnSpc>
              <a:buAutoNum type="arabicPeriod" startAt="5"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80000"/>
              </a:lnSpc>
              <a:buAutoNum type="arabicPeriod" startAt="6"/>
              <a:defRPr/>
            </a:pPr>
            <a:r>
              <a:rPr lang="ru-RU" dirty="0" smtClean="0">
                <a:solidFill>
                  <a:schemeClr val="bg1"/>
                </a:solidFill>
              </a:rPr>
              <a:t>Подходить к столу и проводить замену лабораторного оборудования можно только с разрешения учителя.</a:t>
            </a:r>
          </a:p>
          <a:p>
            <a:pPr marL="514350" indent="-514350">
              <a:lnSpc>
                <a:spcPct val="80000"/>
              </a:lnSpc>
              <a:buAutoNum type="arabicPeriod" startAt="6"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7.     После окончания работы необходимо тщательно вымыть руки с  мылом.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CC66"/>
                </a:solidFill>
                <a:latin typeface="Franklin Gothic Medium" pitchFamily="34" charset="0"/>
              </a:rPr>
              <a:t>Опыт 1.</a:t>
            </a:r>
            <a:r>
              <a:rPr lang="ru-RU" sz="6000" dirty="0" smtClean="0">
                <a:solidFill>
                  <a:srgbClr val="FFCC66"/>
                </a:solidFill>
              </a:rPr>
              <a:t> 		</a:t>
            </a:r>
            <a:r>
              <a:rPr lang="ru-RU" sz="4000" i="1" dirty="0" smtClean="0">
                <a:solidFill>
                  <a:srgbClr val="FFCC66"/>
                </a:solidFill>
                <a:latin typeface="Franklin Gothic Medium" pitchFamily="34" charset="0"/>
              </a:rPr>
              <a:t>Занимает ли воздух 			     место (пространство)?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 2" pitchFamily="18" charset="2"/>
              <a:buChar char="ª"/>
              <a:defRPr/>
            </a:pPr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</a:rPr>
              <a:t>Внимательно прочитайте ход опыта.</a:t>
            </a:r>
          </a:p>
          <a:p>
            <a:pPr>
              <a:lnSpc>
                <a:spcPct val="80000"/>
              </a:lnSpc>
              <a:buFont typeface="Wingdings 2" pitchFamily="18" charset="2"/>
              <a:buChar char="ª"/>
              <a:defRPr/>
            </a:pPr>
            <a:endParaRPr lang="ru-RU" sz="2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Char char="ª"/>
              <a:defRPr/>
            </a:pPr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</a:rPr>
              <a:t>Рассмотрите иллюстрацию.</a:t>
            </a:r>
          </a:p>
          <a:p>
            <a:pPr>
              <a:lnSpc>
                <a:spcPct val="80000"/>
              </a:lnSpc>
              <a:buFont typeface="Wingdings 2" pitchFamily="18" charset="2"/>
              <a:buChar char="ª"/>
              <a:defRPr/>
            </a:pPr>
            <a:endParaRPr lang="ru-RU" sz="2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Char char="ª"/>
              <a:defRPr/>
            </a:pPr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</a:rPr>
              <a:t>Проведи опыт. </a:t>
            </a:r>
          </a:p>
          <a:p>
            <a:pPr>
              <a:lnSpc>
                <a:spcPct val="80000"/>
              </a:lnSpc>
              <a:buFont typeface="Wingdings 2" pitchFamily="18" charset="2"/>
              <a:buChar char="ª"/>
              <a:defRPr/>
            </a:pPr>
            <a:endParaRPr lang="ru-RU" sz="2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Char char="ª"/>
              <a:defRPr/>
            </a:pPr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</a:rPr>
              <a:t>Сформулируйте вывод и сделайте записи в тетради.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24525" y="1989138"/>
            <a:ext cx="2303859" cy="2175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4365625"/>
            <a:ext cx="2601913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C66"/>
                </a:solidFill>
                <a:latin typeface="Franklin Gothic Medium" pitchFamily="34" charset="0"/>
              </a:rPr>
              <a:t>Опыт 2</a:t>
            </a:r>
            <a:r>
              <a:rPr lang="ru-RU" dirty="0" smtClean="0">
                <a:solidFill>
                  <a:srgbClr val="FFCC66"/>
                </a:solidFill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Char char="ª"/>
              <a:defRPr/>
            </a:pPr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</a:rPr>
              <a:t>Постарайся </a:t>
            </a:r>
            <a:r>
              <a:rPr lang="ru-RU" sz="2800" b="1" i="1" dirty="0" smtClean="0">
                <a:solidFill>
                  <a:schemeClr val="bg1"/>
                </a:solidFill>
                <a:latin typeface="Century Gothic" pitchFamily="34" charset="0"/>
              </a:rPr>
              <a:t>взвесить воздух</a:t>
            </a:r>
            <a:r>
              <a:rPr lang="ru-RU" sz="2800" i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</a:rPr>
              <a:t>с помощью самодельных весов.</a:t>
            </a:r>
          </a:p>
          <a:p>
            <a:pPr>
              <a:buNone/>
              <a:defRPr/>
            </a:pPr>
            <a:endParaRPr lang="ru-RU" sz="2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Wingdings 2" pitchFamily="18" charset="2"/>
              <a:buChar char="ª"/>
              <a:defRPr/>
            </a:pPr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</a:rPr>
              <a:t>По результатам опыта сделай вывод.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99992" y="2348880"/>
            <a:ext cx="4392612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C66"/>
                </a:solidFill>
                <a:latin typeface="Franklin Gothic Medium" pitchFamily="34" charset="0"/>
              </a:rPr>
              <a:t>Опыт 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Char char="ª"/>
              <a:defRPr/>
            </a:pPr>
            <a:r>
              <a:rPr lang="ru-RU" sz="3000" dirty="0" smtClean="0">
                <a:solidFill>
                  <a:schemeClr val="bg1"/>
                </a:solidFill>
                <a:latin typeface="Century Gothic" pitchFamily="34" charset="0"/>
              </a:rPr>
              <a:t>Исследуй,</a:t>
            </a:r>
            <a:r>
              <a:rPr lang="ru-RU" sz="3000" i="1" dirty="0" smtClean="0">
                <a:solidFill>
                  <a:schemeClr val="bg1"/>
                </a:solidFill>
                <a:latin typeface="Century Gothic" pitchFamily="34" charset="0"/>
              </a:rPr>
              <a:t> что </a:t>
            </a:r>
            <a:r>
              <a:rPr lang="ru-RU" sz="3000" b="1" i="1" dirty="0" smtClean="0">
                <a:solidFill>
                  <a:schemeClr val="bg1"/>
                </a:solidFill>
                <a:latin typeface="Century Gothic" pitchFamily="34" charset="0"/>
              </a:rPr>
              <a:t>происходит с воздухом при нагревании и охлаждении.</a:t>
            </a:r>
          </a:p>
          <a:p>
            <a:pPr algn="ctr">
              <a:buFont typeface="Wingdings 2" pitchFamily="18" charset="2"/>
              <a:buChar char="ª"/>
              <a:defRPr/>
            </a:pPr>
            <a:endParaRPr lang="ru-RU" sz="3000" b="1" i="1" u="sng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>
              <a:buFont typeface="Wingdings 2" pitchFamily="18" charset="2"/>
              <a:buChar char="ª"/>
              <a:defRPr/>
            </a:pPr>
            <a:r>
              <a:rPr lang="ru-RU" sz="3000" dirty="0" smtClean="0">
                <a:solidFill>
                  <a:schemeClr val="bg1"/>
                </a:solidFill>
                <a:latin typeface="Century Gothic" pitchFamily="34" charset="0"/>
              </a:rPr>
              <a:t>По результатам опыта сделай вывод</a:t>
            </a:r>
            <a:r>
              <a:rPr lang="ru-RU" sz="3000" dirty="0" smtClean="0">
                <a:solidFill>
                  <a:schemeClr val="bg1"/>
                </a:solidFill>
                <a:latin typeface="Franklin Gothic Medium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619672" y="1340768"/>
            <a:ext cx="240306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220072" y="1340768"/>
            <a:ext cx="2073275" cy="266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CC66"/>
                </a:solidFill>
                <a:latin typeface="Franklin Gothic Medium" pitchFamily="34" charset="0"/>
              </a:rPr>
              <a:t>Проверка полученных результатов.</a:t>
            </a:r>
            <a:r>
              <a:rPr lang="ru-RU" sz="7200" dirty="0" smtClean="0">
                <a:solidFill>
                  <a:srgbClr val="FFCC66"/>
                </a:solidFill>
                <a:latin typeface="Franklin Gothic Medium" pitchFamily="34" charset="0"/>
              </a:rPr>
              <a:t/>
            </a:r>
            <a:br>
              <a:rPr lang="ru-RU" sz="7200" dirty="0" smtClean="0">
                <a:solidFill>
                  <a:srgbClr val="FFCC66"/>
                </a:solidFill>
                <a:latin typeface="Franklin Gothic Medium" pitchFamily="34" charset="0"/>
              </a:rPr>
            </a:br>
            <a:r>
              <a:rPr lang="ru-RU" sz="3100" dirty="0" smtClean="0">
                <a:solidFill>
                  <a:schemeClr val="bg1"/>
                </a:solidFill>
              </a:rPr>
              <a:t>-  О каких свойствах воздуха вы узнали?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bg1"/>
                </a:solidFill>
              </a:rPr>
              <a:t>(</a:t>
            </a:r>
            <a:r>
              <a:rPr lang="ru-RU" sz="2200" dirty="0" smtClean="0">
                <a:solidFill>
                  <a:schemeClr val="bg1"/>
                </a:solidFill>
                <a:latin typeface="Franklin Gothic Medium" pitchFamily="34" charset="0"/>
              </a:rPr>
              <a:t>Представители групп рассказывают о результатах работы).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861048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Franklin Gothic Medium" pitchFamily="34" charset="0"/>
              </a:rPr>
              <a:t>При нагревании воздух расширяется, а при охлаждении – сжимается.</a:t>
            </a:r>
            <a:endParaRPr lang="ru-RU" sz="2800" dirty="0" smtClean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068960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Franklin Gothic Medium" pitchFamily="34" charset="0"/>
              </a:rPr>
              <a:t>Воздух можно сжать и взвесить.</a:t>
            </a:r>
            <a:endParaRPr lang="ru-RU" sz="2800" dirty="0" smtClean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227687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Franklin Gothic Medium" pitchFamily="34" charset="0"/>
              </a:rPr>
              <a:t>Воздух занимает пространство.</a:t>
            </a:r>
            <a:endParaRPr lang="ru-RU" sz="2800" dirty="0" smtClean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C66"/>
                </a:solidFill>
                <a:latin typeface="Franklin Gothic Medium" pitchFamily="34" charset="0"/>
              </a:rPr>
              <a:t>4.  Практическое применение знаний о свойствах воздуха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rgbClr val="FFCC66"/>
                </a:solidFill>
                <a:latin typeface="Century Gothic" pitchFamily="34" charset="0"/>
              </a:rPr>
              <a:t>1)   Чтение статей по группам    в  хрестоматии</a:t>
            </a:r>
            <a:r>
              <a:rPr lang="ru-RU" sz="2400" b="1" i="1" dirty="0" smtClean="0">
                <a:latin typeface="Century Gothic" pitchFamily="34" charset="0"/>
              </a:rPr>
              <a:t> </a:t>
            </a:r>
            <a:r>
              <a:rPr lang="ru-RU" sz="2400" b="1" i="1" dirty="0" smtClean="0">
                <a:solidFill>
                  <a:srgbClr val="FFCC66"/>
                </a:solidFill>
                <a:latin typeface="Century Gothic" pitchFamily="34" charset="0"/>
              </a:rPr>
              <a:t>: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1гр. «Колокол, который никогда не звонил»</a:t>
            </a:r>
          </a:p>
          <a:p>
            <a:pPr lvl="2">
              <a:lnSpc>
                <a:spcPct val="80000"/>
              </a:lnSpc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		2гр. «А воздух совсем ничего не весит?»</a:t>
            </a:r>
          </a:p>
          <a:p>
            <a:pPr lvl="2">
              <a:lnSpc>
                <a:spcPct val="80000"/>
              </a:lnSpc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		3гр. «Можно ли нарисовать невидимку?»</a:t>
            </a:r>
          </a:p>
          <a:p>
            <a:pPr lvl="2">
              <a:lnSpc>
                <a:spcPct val="80000"/>
              </a:lnSpc>
              <a:buNone/>
              <a:defRPr/>
            </a:pPr>
            <a:endParaRPr lang="ru-RU" sz="1600" dirty="0" smtClean="0">
              <a:latin typeface="Century Gothic" pitchFamily="34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1800" dirty="0" smtClean="0">
                <a:latin typeface="Century Gothic" pitchFamily="34" charset="0"/>
              </a:rPr>
              <a:t>     </a:t>
            </a:r>
            <a:r>
              <a:rPr lang="ru-RU" sz="1800" b="1" i="1" dirty="0" smtClean="0">
                <a:solidFill>
                  <a:srgbClr val="FFCC66"/>
                </a:solidFill>
                <a:latin typeface="Century Gothic" pitchFamily="34" charset="0"/>
              </a:rPr>
              <a:t>Обсуждение прочитанных статей.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1800" b="1" i="1" dirty="0" smtClean="0">
              <a:solidFill>
                <a:srgbClr val="FFCC66"/>
              </a:solidFill>
              <a:latin typeface="Century Gothic" pitchFamily="34" charset="0"/>
            </a:endParaRPr>
          </a:p>
          <a:p>
            <a:pPr lvl="1" algn="ctr">
              <a:lnSpc>
                <a:spcPct val="80000"/>
              </a:lnSpc>
              <a:buNone/>
              <a:defRPr/>
            </a:pPr>
            <a:r>
              <a:rPr lang="ru-RU" sz="1600" dirty="0" smtClean="0">
                <a:latin typeface="Century Gothic" pitchFamily="34" charset="0"/>
              </a:rPr>
              <a:t>- </a:t>
            </a: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Приведите примеры использования свойств</a:t>
            </a:r>
          </a:p>
          <a:p>
            <a:pPr lvl="1" algn="ctr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  воздуха. 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	(Надувные игрушки, насос, кислородная подушка в больнице, духовые инструменты…)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4724400"/>
            <a:ext cx="3695700" cy="162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CC66"/>
                </a:solidFill>
                <a:latin typeface="Century Gothic" pitchFamily="34" charset="0"/>
              </a:rPr>
              <a:t>2.) Решение практических задач</a:t>
            </a:r>
            <a:br>
              <a:rPr lang="ru-RU" sz="3200" b="1" dirty="0" smtClean="0">
                <a:solidFill>
                  <a:srgbClr val="FFCC66"/>
                </a:solidFill>
                <a:latin typeface="Century Gothic" pitchFamily="34" charset="0"/>
              </a:rPr>
            </a:br>
            <a:r>
              <a:rPr lang="ru-RU" sz="3200" b="1" dirty="0" smtClean="0">
                <a:solidFill>
                  <a:srgbClr val="FFCC66"/>
                </a:solidFill>
                <a:latin typeface="Century Gothic" pitchFamily="34" charset="0"/>
              </a:rPr>
              <a:t> (работа в группах)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 typeface="Wingdings 2" pitchFamily="18" charset="2"/>
              <a:buChar char="ª"/>
              <a:defRPr/>
            </a:pP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На какой полке в железнодорожном вагоне теплее спать: на верхней или на нижней?</a:t>
            </a:r>
          </a:p>
          <a:p>
            <a:pPr>
              <a:lnSpc>
                <a:spcPct val="90000"/>
              </a:lnSpc>
              <a:buNone/>
              <a:defRPr/>
            </a:pPr>
            <a:endParaRPr lang="ru-RU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Char char="ª"/>
              <a:defRPr/>
            </a:pP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В холодный осенний день Саша и Матвей получили в подарок по надутому воздушному шарику. Подарок они получили дома, а когда вышли с ними на улицу, шарики съёжились. Почему?</a:t>
            </a:r>
          </a:p>
          <a:p>
            <a:pPr>
              <a:lnSpc>
                <a:spcPct val="90000"/>
              </a:lnSpc>
              <a:buNone/>
              <a:defRPr/>
            </a:pPr>
            <a:endParaRPr lang="ru-RU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Char char="ª"/>
              <a:defRPr/>
            </a:pP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В каких варежках теплее: в тканевых, в вязанных или в меховых?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C66"/>
                </a:solidFill>
                <a:latin typeface="Franklin Gothic Medium" pitchFamily="34" charset="0"/>
              </a:rPr>
              <a:t>5. </a:t>
            </a:r>
            <a:r>
              <a:rPr lang="ru-RU" dirty="0" smtClean="0">
                <a:solidFill>
                  <a:srgbClr val="FFCC66"/>
                </a:solidFill>
              </a:rPr>
              <a:t>Информация о домашнем задании </a:t>
            </a:r>
            <a:r>
              <a:rPr lang="ru-RU" sz="4000" dirty="0" smtClean="0">
                <a:solidFill>
                  <a:srgbClr val="FFCC66"/>
                </a:solidFill>
              </a:rPr>
              <a:t>( дифференцированное ):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</a:rPr>
              <a:t>Читать статью учебника    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</a:p>
          <a:p>
            <a:pPr>
              <a:lnSpc>
                <a:spcPct val="90000"/>
              </a:lnSpc>
              <a:defRPr/>
            </a:pPr>
            <a:r>
              <a:rPr lang="ru-RU" i="1" dirty="0" smtClean="0">
                <a:solidFill>
                  <a:schemeClr val="bg1"/>
                </a:solidFill>
              </a:rPr>
              <a:t>1 группа:</a:t>
            </a:r>
            <a:r>
              <a:rPr lang="ru-RU" dirty="0" smtClean="0">
                <a:solidFill>
                  <a:schemeClr val="bg1"/>
                </a:solidFill>
              </a:rPr>
              <a:t> подготовить сообщение о свойствах воздуха для первоклассников.</a:t>
            </a:r>
          </a:p>
          <a:p>
            <a:pPr>
              <a:lnSpc>
                <a:spcPct val="90000"/>
              </a:lnSpc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i="1" dirty="0" smtClean="0">
                <a:solidFill>
                  <a:schemeClr val="bg1"/>
                </a:solidFill>
              </a:rPr>
              <a:t>2 группа</a:t>
            </a:r>
            <a:r>
              <a:rPr lang="ru-RU" dirty="0" smtClean="0">
                <a:solidFill>
                  <a:schemeClr val="bg1"/>
                </a:solidFill>
              </a:rPr>
              <a:t>: выполнить рисунок «Как человек применяет свойства воздуха»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C66"/>
                </a:solidFill>
                <a:latin typeface="Franklin Gothic Medium" pitchFamily="34" charset="0"/>
              </a:rPr>
              <a:t>5. </a:t>
            </a:r>
            <a:r>
              <a:rPr lang="ru-RU" dirty="0" smtClean="0">
                <a:solidFill>
                  <a:srgbClr val="FFCC66"/>
                </a:solidFill>
              </a:rPr>
              <a:t>Рефлексия.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Char char="ª"/>
              <a:defRPr/>
            </a:pP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Игра «Круг»</a:t>
            </a:r>
          </a:p>
          <a:p>
            <a:pPr algn="ctr">
              <a:buNone/>
              <a:defRPr/>
            </a:pPr>
            <a:endParaRPr lang="ru-RU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lvl="1"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Учащиеся встают в круг и по очереди одним предложением рассказывают, что нового узнали на уроке.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C66"/>
                </a:solidFill>
                <a:latin typeface="Franklin Gothic Medium" pitchFamily="34" charset="0"/>
              </a:rPr>
              <a:t>Источники дополнительной информации</a:t>
            </a:r>
            <a:r>
              <a:rPr lang="ru-RU" dirty="0" smtClean="0">
                <a:solidFill>
                  <a:srgbClr val="FFFF99"/>
                </a:solidFill>
                <a:latin typeface="Franklin Gothic Medium" pitchFamily="34" charset="0"/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Blip>
                <a:blip r:embed="rId2"/>
              </a:buBlip>
              <a:defRPr/>
            </a:pPr>
            <a:r>
              <a:rPr lang="ru-RU" sz="2800" dirty="0" err="1" smtClean="0">
                <a:solidFill>
                  <a:schemeClr val="bg1"/>
                </a:solidFill>
                <a:latin typeface="Franklin Gothic Medium" pitchFamily="34" charset="0"/>
              </a:rPr>
              <a:t>Зазнобина</a:t>
            </a:r>
            <a:r>
              <a:rPr lang="ru-RU" sz="2800" dirty="0" smtClean="0">
                <a:solidFill>
                  <a:schemeClr val="bg1"/>
                </a:solidFill>
                <a:latin typeface="Franklin Gothic Medium" pitchFamily="34" charset="0"/>
              </a:rPr>
              <a:t> Л., </a:t>
            </a:r>
            <a:r>
              <a:rPr lang="ru-RU" sz="2800" dirty="0" err="1" smtClean="0">
                <a:solidFill>
                  <a:schemeClr val="bg1"/>
                </a:solidFill>
                <a:latin typeface="Franklin Gothic Medium" pitchFamily="34" charset="0"/>
              </a:rPr>
              <a:t>Ковенько</a:t>
            </a:r>
            <a:r>
              <a:rPr lang="ru-RU" sz="2800" dirty="0" smtClean="0">
                <a:solidFill>
                  <a:schemeClr val="bg1"/>
                </a:solidFill>
                <a:latin typeface="Franklin Gothic Medium" pitchFamily="34" charset="0"/>
              </a:rPr>
              <a:t> Л.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Franklin Gothic Medium" pitchFamily="34" charset="0"/>
              </a:rPr>
              <a:t>	Моя самая первая книжка о превращениях в природе.- М.: «Дрофа»,1996.</a:t>
            </a:r>
          </a:p>
          <a:p>
            <a:pPr>
              <a:lnSpc>
                <a:spcPct val="80000"/>
              </a:lnSpc>
              <a:buBlip>
                <a:blip r:embed="rId2"/>
              </a:buBlip>
              <a:defRPr/>
            </a:pPr>
            <a:endParaRPr lang="ru-RU" sz="2800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  <a:defRPr/>
            </a:pPr>
            <a:r>
              <a:rPr lang="ru-RU" sz="2800" dirty="0" smtClean="0">
                <a:solidFill>
                  <a:schemeClr val="bg1"/>
                </a:solidFill>
                <a:latin typeface="Franklin Gothic Medium" pitchFamily="34" charset="0"/>
              </a:rPr>
              <a:t>Занимательное природоведение.- М.: «Омега», 1997.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2800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  <a:defRPr/>
            </a:pPr>
            <a:r>
              <a:rPr lang="ru-RU" sz="2800" dirty="0" err="1" smtClean="0">
                <a:solidFill>
                  <a:schemeClr val="bg1"/>
                </a:solidFill>
                <a:latin typeface="Franklin Gothic Medium" pitchFamily="34" charset="0"/>
              </a:rPr>
              <a:t>Мар</a:t>
            </a:r>
            <a:r>
              <a:rPr lang="ru-RU" sz="2800" dirty="0" smtClean="0">
                <a:solidFill>
                  <a:schemeClr val="bg1"/>
                </a:solidFill>
                <a:latin typeface="Franklin Gothic Medium" pitchFamily="34" charset="0"/>
              </a:rPr>
              <a:t> Е.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Franklin Gothic Medium" pitchFamily="34" charset="0"/>
              </a:rPr>
              <a:t>    Воздух, которым мы дышим.- М.: «Детская литература», 1972.</a:t>
            </a:r>
          </a:p>
          <a:p>
            <a:pPr>
              <a:lnSpc>
                <a:spcPct val="80000"/>
              </a:lnSpc>
              <a:buBlip>
                <a:blip r:embed="rId2"/>
              </a:buBlip>
              <a:defRPr/>
            </a:pPr>
            <a:endParaRPr lang="ru-RU" sz="2800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  <a:defRPr/>
            </a:pPr>
            <a:r>
              <a:rPr lang="ru-RU" sz="2800" dirty="0" smtClean="0">
                <a:solidFill>
                  <a:schemeClr val="bg1"/>
                </a:solidFill>
                <a:latin typeface="Franklin Gothic Medium" pitchFamily="34" charset="0"/>
              </a:rPr>
              <a:t>Дорохов А.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Franklin Gothic Medium" pitchFamily="34" charset="0"/>
              </a:rPr>
              <a:t>     Лёгкий…тяжёлый…жидкий. – М.: «Детская литература», 1981.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C66"/>
                </a:solidFill>
                <a:latin typeface="Franklin Gothic Medium" pitchFamily="34" charset="0"/>
              </a:rPr>
              <a:t>Задачи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3000" dirty="0" smtClean="0">
                <a:solidFill>
                  <a:schemeClr val="bg1"/>
                </a:solidFill>
                <a:latin typeface="Franklin Gothic Medium" pitchFamily="34" charset="0"/>
              </a:rPr>
              <a:t>С помощью опытов доказать, что воздух занимает пространство, что его можно сжать, взвесить, что при нагревании воздух расширяется, а при охлаждении -сжимается, что тёплый воздух легче холодного;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ru-RU" sz="3000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3000" dirty="0" smtClean="0">
                <a:solidFill>
                  <a:schemeClr val="bg1"/>
                </a:solidFill>
                <a:latin typeface="Franklin Gothic Medium" pitchFamily="34" charset="0"/>
              </a:rPr>
              <a:t>Формировать знания о практическом применении этих свойств человеком;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ru-RU" sz="3000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3000" dirty="0" smtClean="0">
                <a:solidFill>
                  <a:schemeClr val="bg1"/>
                </a:solidFill>
                <a:latin typeface="Franklin Gothic Medium" pitchFamily="34" charset="0"/>
              </a:rPr>
              <a:t>Способствовать развитию умения ставить несложные опыты.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427168" cy="850106"/>
          </a:xfrm>
        </p:spPr>
        <p:txBody>
          <a:bodyPr>
            <a:normAutofit fontScale="90000"/>
          </a:bodyPr>
          <a:lstStyle/>
          <a:p>
            <a:r>
              <a:rPr lang="ru-RU" b="1" i="1" kern="10" dirty="0" smtClean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CC66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Опорные средства:</a:t>
            </a:r>
            <a:br>
              <a:rPr lang="ru-RU" b="1" i="1" kern="10" dirty="0" smtClean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CC66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endParaRPr lang="ru-RU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Широкие сосуды с водой, стеклянные стаканы, одинаковые металлические банки из под напитков, скотч, воздушные шары, палочки, колбы со вставленной стеклянной трубкой, стаканы с водой.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•  </a:t>
            </a:r>
            <a:r>
              <a:rPr lang="ru-RU" i="1" dirty="0" smtClean="0">
                <a:solidFill>
                  <a:schemeClr val="bg1"/>
                </a:solidFill>
              </a:rPr>
              <a:t>Федотова, О. Н., Трофимова, Г. В., Трофимов, С. А., Краснова, Л. А. </a:t>
            </a:r>
            <a:r>
              <a:rPr lang="ru-RU" dirty="0" smtClean="0">
                <a:solidFill>
                  <a:schemeClr val="bg1"/>
                </a:solidFill>
              </a:rPr>
              <a:t>Наш мир. 3 класс: ' учебник. В 2 ч. - М.: </a:t>
            </a:r>
            <a:r>
              <a:rPr lang="ru-RU" dirty="0" err="1" smtClean="0">
                <a:solidFill>
                  <a:schemeClr val="bg1"/>
                </a:solidFill>
              </a:rPr>
              <a:t>Академкнига</a:t>
            </a:r>
            <a:r>
              <a:rPr lang="ru-RU" dirty="0" smtClean="0">
                <a:solidFill>
                  <a:schemeClr val="bg1"/>
                </a:solidFill>
              </a:rPr>
              <a:t> / Учебник, 2008.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i="1" dirty="0" smtClean="0">
                <a:solidFill>
                  <a:schemeClr val="bg1"/>
                </a:solidFill>
              </a:rPr>
              <a:t>Федотова, О. Н., Трофимова, Г. В., Трофимов, С. А., Краснова, Л. А. </a:t>
            </a:r>
            <a:r>
              <a:rPr lang="ru-RU" dirty="0" smtClean="0">
                <a:solidFill>
                  <a:schemeClr val="bg1"/>
                </a:solidFill>
              </a:rPr>
              <a:t>Наш мир в вопросах и заданиях. 3 класс: тетради для самостоятельной работы № 1 и № 2. - М.: </a:t>
            </a:r>
            <a:r>
              <a:rPr lang="ru-RU" dirty="0" err="1" smtClean="0">
                <a:solidFill>
                  <a:schemeClr val="bg1"/>
                </a:solidFill>
              </a:rPr>
              <a:t>Академкнига</a:t>
            </a:r>
            <a:r>
              <a:rPr lang="ru-RU" dirty="0" smtClean="0">
                <a:solidFill>
                  <a:schemeClr val="bg1"/>
                </a:solidFill>
              </a:rPr>
              <a:t> / Учебник, 2008.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•  </a:t>
            </a:r>
            <a:r>
              <a:rPr lang="ru-RU" i="1" dirty="0" smtClean="0">
                <a:solidFill>
                  <a:schemeClr val="bg1"/>
                </a:solidFill>
              </a:rPr>
              <a:t>Федотова, О. Н., Трофимова, Г. В. Трофимов, С. А., Краснова, Л. А. </a:t>
            </a:r>
            <a:r>
              <a:rPr lang="ru-RU" dirty="0" smtClean="0">
                <a:solidFill>
                  <a:schemeClr val="bg1"/>
                </a:solidFill>
              </a:rPr>
              <a:t>Наш мир знакомый и загадочный. 3 класс: учебник-хрестоматия. - М.: </a:t>
            </a:r>
            <a:r>
              <a:rPr lang="ru-RU" dirty="0" err="1" smtClean="0">
                <a:solidFill>
                  <a:schemeClr val="bg1"/>
                </a:solidFill>
              </a:rPr>
              <a:t>Академкнига</a:t>
            </a:r>
            <a:r>
              <a:rPr lang="ru-RU" dirty="0" smtClean="0">
                <a:solidFill>
                  <a:schemeClr val="bg1"/>
                </a:solidFill>
              </a:rPr>
              <a:t> / Учебник, 2008.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Учебники, хрестоматии, тетради.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C66"/>
                </a:solidFill>
              </a:rPr>
              <a:t>План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Мобилизующий этап.</a:t>
            </a:r>
          </a:p>
          <a:p>
            <a:pPr>
              <a:defRPr/>
            </a:pPr>
            <a:r>
              <a:rPr lang="ru-RU" dirty="0" err="1" smtClean="0">
                <a:solidFill>
                  <a:schemeClr val="bg1"/>
                </a:solidFill>
              </a:rPr>
              <a:t>Целеполагание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Актуализация  знаний </a:t>
            </a: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Совместное открытие знаний. </a:t>
            </a: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Обобщение изученного 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Franklin Gothic Medium" pitchFamily="34" charset="0"/>
              </a:rPr>
              <a:t>	(Практическое применение знаний)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Информация о  Д/З</a:t>
            </a: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Рефлексия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C66"/>
                </a:solidFill>
              </a:rPr>
              <a:t>1.Целеполагание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00201"/>
            <a:ext cx="7931224" cy="2764904"/>
          </a:xfrm>
        </p:spPr>
        <p:txBody>
          <a:bodyPr/>
          <a:lstStyle/>
          <a:p>
            <a:pPr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Загадка.</a:t>
            </a:r>
          </a:p>
          <a:p>
            <a:pPr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Чего ни в комнате, ни на улице не увидишь?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4725144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Воздух</a:t>
            </a:r>
            <a:endParaRPr lang="ru-RU" sz="4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C66"/>
                </a:solidFill>
              </a:rPr>
              <a:t>2. Актуализация знаний детей</a:t>
            </a:r>
            <a:r>
              <a:rPr lang="ru-RU" sz="4800" dirty="0" smtClean="0">
                <a:solidFill>
                  <a:srgbClr val="FFCC66"/>
                </a:solidFill>
                <a:latin typeface="Franklin Gothic Medium" pitchFamily="34" charset="0"/>
              </a:rPr>
              <a:t> </a:t>
            </a:r>
            <a:br>
              <a:rPr lang="ru-RU" sz="4800" dirty="0" smtClean="0">
                <a:solidFill>
                  <a:srgbClr val="FFCC66"/>
                </a:solidFill>
                <a:latin typeface="Franklin Gothic Medium" pitchFamily="34" charset="0"/>
              </a:rPr>
            </a:br>
            <a:endParaRPr lang="ru-RU" dirty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ph idx="1"/>
          </p:nvPr>
        </p:nvGraphicFramePr>
        <p:xfrm>
          <a:off x="1475656" y="2492896"/>
          <a:ext cx="6311404" cy="3384376"/>
        </p:xfrm>
        <a:graphic>
          <a:graphicData uri="http://schemas.openxmlformats.org/presentationml/2006/ole">
            <p:oleObj spid="_x0000_s1026" name="Диаграмма" r:id="rId3" imgW="5257800" imgH="2819400" progId="Excel.Shee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31640" y="980728"/>
            <a:ext cx="66967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Воздух – это смесь газов.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Из каких газов  он состоит?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Ответь на вопросы: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84784"/>
            <a:ext cx="8229600" cy="4137323"/>
          </a:xfrm>
        </p:spPr>
        <p:txBody>
          <a:bodyPr/>
          <a:lstStyle/>
          <a:p>
            <a:pPr marL="263525"/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Какой газ поддерживает горение?</a:t>
            </a:r>
          </a:p>
          <a:p>
            <a:pPr marL="263525"/>
            <a:endParaRPr lang="ru-RU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marL="263525"/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Какой газ необходим для дыхания?</a:t>
            </a:r>
          </a:p>
          <a:p>
            <a:pPr marL="263525"/>
            <a:endParaRPr lang="ru-RU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marL="263525"/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Газ, который выделяется при дыхании  живых   организмов, называется…</a:t>
            </a:r>
          </a:p>
          <a:p>
            <a:endParaRPr lang="ru-RU" dirty="0"/>
          </a:p>
        </p:txBody>
      </p:sp>
      <p:pic>
        <p:nvPicPr>
          <p:cNvPr id="4" name="Picture 5" descr="p4_0000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157192"/>
            <a:ext cx="1534759" cy="130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Ответь на 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Franklin Gothic Medium" pitchFamily="34" charset="0"/>
              </a:rPr>
              <a:t>О каких свойствах воздуха </a:t>
            </a:r>
            <a:r>
              <a:rPr lang="ru-RU" sz="2800" dirty="0" smtClean="0">
                <a:solidFill>
                  <a:schemeClr val="bg1"/>
                </a:solidFill>
              </a:rPr>
              <a:t>вы узнали во 2 классе?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Воздух прозрачен, бесцветен, не имеет запаха, плохо проводит тепло.</a:t>
            </a:r>
            <a:r>
              <a:rPr lang="ru-RU" sz="2000" dirty="0" smtClean="0">
                <a:solidFill>
                  <a:schemeClr val="bg1"/>
                </a:solidFill>
                <a:latin typeface="Franklin Gothic Medium" pitchFamily="34" charset="0"/>
              </a:rPr>
              <a:t> 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2000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ru-RU" sz="2000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Franklin Gothic Medium" pitchFamily="34" charset="0"/>
              </a:rPr>
              <a:t>Какие свойства воздуха можно  определить с помощью органов   чувств?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2800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lvl="1">
              <a:lnSpc>
                <a:spcPct val="80000"/>
              </a:lnSpc>
              <a:buFont typeface="Wingdings 2" pitchFamily="18" charset="2"/>
              <a:buChar char="ª"/>
              <a:defRPr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</a:rPr>
              <a:t>   воздух прозрачен</a:t>
            </a:r>
          </a:p>
          <a:p>
            <a:pPr lvl="1">
              <a:lnSpc>
                <a:spcPct val="80000"/>
              </a:lnSpc>
              <a:buFont typeface="Wingdings 2" pitchFamily="18" charset="2"/>
              <a:buChar char="ª"/>
              <a:defRPr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</a:rPr>
              <a:t>	 бесцветен</a:t>
            </a:r>
          </a:p>
          <a:p>
            <a:pPr lvl="1">
              <a:lnSpc>
                <a:spcPct val="80000"/>
              </a:lnSpc>
              <a:buFont typeface="Wingdings 2" pitchFamily="18" charset="2"/>
              <a:buChar char="ª"/>
              <a:defRPr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</a:rPr>
              <a:t>	 не имеет запаха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C66"/>
                </a:solidFill>
              </a:rPr>
              <a:t>3. </a:t>
            </a:r>
            <a:r>
              <a:rPr lang="ru-RU" dirty="0" smtClean="0">
                <a:solidFill>
                  <a:srgbClr val="FFCC66"/>
                </a:solidFill>
                <a:latin typeface="Franklin Gothic Medium" pitchFamily="34" charset="0"/>
              </a:rPr>
              <a:t>Организация работы в группах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 2" pitchFamily="18" charset="2"/>
              <a:buChar char="ª"/>
              <a:defRPr/>
            </a:pPr>
            <a:r>
              <a:rPr lang="ru-RU" sz="2800" dirty="0" smtClean="0">
                <a:solidFill>
                  <a:schemeClr val="bg1"/>
                </a:solidFill>
                <a:latin typeface="Franklin Gothic Medium" pitchFamily="34" charset="0"/>
              </a:rPr>
              <a:t>Председатель назначает руководителей групп.</a:t>
            </a:r>
          </a:p>
          <a:p>
            <a:pPr>
              <a:buFont typeface="Wingdings 2" pitchFamily="18" charset="2"/>
              <a:buChar char="ª"/>
              <a:defRPr/>
            </a:pPr>
            <a:endParaRPr lang="ru-RU" sz="2800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>
              <a:buFont typeface="Wingdings 2" pitchFamily="18" charset="2"/>
              <a:buChar char="ª"/>
              <a:defRPr/>
            </a:pPr>
            <a:r>
              <a:rPr lang="ru-RU" sz="2800" dirty="0" smtClean="0">
                <a:solidFill>
                  <a:schemeClr val="bg1"/>
                </a:solidFill>
                <a:latin typeface="Franklin Gothic Medium" pitchFamily="34" charset="0"/>
              </a:rPr>
              <a:t>Руководитель группы напоминает правила поведения во время проведения опытов.</a:t>
            </a:r>
          </a:p>
          <a:p>
            <a:pPr>
              <a:buFont typeface="Wingdings 2" pitchFamily="18" charset="2"/>
              <a:buChar char="ª"/>
              <a:defRPr/>
            </a:pPr>
            <a:endParaRPr lang="ru-RU" sz="2800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>
              <a:buFont typeface="Wingdings 2" pitchFamily="18" charset="2"/>
              <a:buChar char="ª"/>
              <a:defRPr/>
            </a:pPr>
            <a:r>
              <a:rPr lang="ru-RU" sz="2800" dirty="0" smtClean="0">
                <a:solidFill>
                  <a:schemeClr val="bg1"/>
                </a:solidFill>
                <a:latin typeface="Franklin Gothic Medium" pitchFamily="34" charset="0"/>
              </a:rPr>
              <a:t>Цель и план проведения опытов коллективно обсуждаются.</a:t>
            </a:r>
          </a:p>
          <a:p>
            <a:pPr>
              <a:buFont typeface="Wingdings 2" pitchFamily="18" charset="2"/>
              <a:buChar char="ª"/>
              <a:defRPr/>
            </a:pPr>
            <a:endParaRPr lang="ru-RU" sz="2800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>
              <a:buFont typeface="Wingdings 2" pitchFamily="18" charset="2"/>
              <a:buChar char="ª"/>
              <a:defRPr/>
            </a:pPr>
            <a:r>
              <a:rPr lang="ru-RU" sz="2800" dirty="0" smtClean="0">
                <a:solidFill>
                  <a:schemeClr val="bg1"/>
                </a:solidFill>
                <a:latin typeface="Franklin Gothic Medium" pitchFamily="34" charset="0"/>
              </a:rPr>
              <a:t>Результаты опыта дети записывают в тетрадь для самостоятельной работы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770</Words>
  <Application>Microsoft Office PowerPoint</Application>
  <PresentationFormat>Экран (4:3)</PresentationFormat>
  <Paragraphs>135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Диаграмма</vt:lpstr>
      <vt:lpstr>"Свойства воздуха"</vt:lpstr>
      <vt:lpstr>Задачи урока:</vt:lpstr>
      <vt:lpstr>Опорные средства: </vt:lpstr>
      <vt:lpstr>План урока</vt:lpstr>
      <vt:lpstr>1.Целеполагание</vt:lpstr>
      <vt:lpstr>2. Актуализация знаний детей  </vt:lpstr>
      <vt:lpstr>Ответь на вопросы:</vt:lpstr>
      <vt:lpstr>Ответь на вопросы:</vt:lpstr>
      <vt:lpstr>3. Организация работы в группах</vt:lpstr>
      <vt:lpstr>«Правила поведения при проведении опытов»</vt:lpstr>
      <vt:lpstr>Опыт 1.   Занимает ли воздух         место (пространство)?</vt:lpstr>
      <vt:lpstr>Опыт 2.</vt:lpstr>
      <vt:lpstr>Опыт 3.</vt:lpstr>
      <vt:lpstr>Проверка полученных результатов. -  О каких свойствах воздуха вы узнали?  (Представители групп рассказывают о результатах работы).</vt:lpstr>
      <vt:lpstr>4.  Практическое применение знаний о свойствах воздуха</vt:lpstr>
      <vt:lpstr>2.) Решение практических задач  (работа в группах)</vt:lpstr>
      <vt:lpstr>5. Информация о домашнем задании ( дифференцированное ):</vt:lpstr>
      <vt:lpstr>5. Рефлексия.</vt:lpstr>
      <vt:lpstr>Источники дополнительной информации: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"Свойства воздуха"</dc:title>
  <dc:creator>КЦ</dc:creator>
  <cp:lastModifiedBy>КЦ</cp:lastModifiedBy>
  <cp:revision>5</cp:revision>
  <dcterms:created xsi:type="dcterms:W3CDTF">2013-10-28T14:49:02Z</dcterms:created>
  <dcterms:modified xsi:type="dcterms:W3CDTF">2013-10-28T15:38:32Z</dcterms:modified>
</cp:coreProperties>
</file>